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6" r:id="rId4"/>
    <p:sldId id="268" r:id="rId5"/>
    <p:sldId id="258" r:id="rId6"/>
    <p:sldId id="264" r:id="rId7"/>
    <p:sldId id="260" r:id="rId8"/>
    <p:sldId id="259" r:id="rId9"/>
    <p:sldId id="262" r:id="rId10"/>
    <p:sldId id="265" r:id="rId11"/>
    <p:sldId id="26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65" autoAdjust="0"/>
  </p:normalViewPr>
  <p:slideViewPr>
    <p:cSldViewPr snapToGrid="0">
      <p:cViewPr varScale="1">
        <p:scale>
          <a:sx n="61" d="100"/>
          <a:sy n="61" d="100"/>
        </p:scale>
        <p:origin x="1032"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2D929-6A88-4F9C-9040-0EC6D230077D}" type="datetimeFigureOut">
              <a:rPr lang="en-US" smtClean="0"/>
              <a:t>8/30/2017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9C75E-5ACC-4A36-8B73-BEE0BA7C5545}" type="slidenum">
              <a:rPr lang="en-US" smtClean="0"/>
              <a:t>‹#›</a:t>
            </a:fld>
            <a:endParaRPr lang="en-US"/>
          </a:p>
        </p:txBody>
      </p:sp>
    </p:spTree>
    <p:extLst>
      <p:ext uri="{BB962C8B-B14F-4D97-AF65-F5344CB8AC3E}">
        <p14:creationId xmlns:p14="http://schemas.microsoft.com/office/powerpoint/2010/main" val="87461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C75E-5ACC-4A36-8B73-BEE0BA7C5545}" type="slidenum">
              <a:rPr lang="en-US" smtClean="0"/>
              <a:t>1</a:t>
            </a:fld>
            <a:endParaRPr lang="en-US"/>
          </a:p>
        </p:txBody>
      </p:sp>
    </p:spTree>
    <p:extLst>
      <p:ext uri="{BB962C8B-B14F-4D97-AF65-F5344CB8AC3E}">
        <p14:creationId xmlns:p14="http://schemas.microsoft.com/office/powerpoint/2010/main" val="246738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Tự</a:t>
            </a:r>
            <a:r>
              <a:rPr lang="en-US" baseline="0" smtClean="0"/>
              <a:t> bản thân chủ động hơn trong mọi thứ thay vì chỉ mỗi kiến thức trên lớp, giáo viên,…</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25D9C75E-5ACC-4A36-8B73-BEE0BA7C5545}" type="slidenum">
              <a:rPr lang="en-US" smtClean="0"/>
              <a:t>2</a:t>
            </a:fld>
            <a:endParaRPr lang="en-US"/>
          </a:p>
        </p:txBody>
      </p:sp>
    </p:spTree>
    <p:extLst>
      <p:ext uri="{BB962C8B-B14F-4D97-AF65-F5344CB8AC3E}">
        <p14:creationId xmlns:p14="http://schemas.microsoft.com/office/powerpoint/2010/main" val="169824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Bằng cách đọc, sẽ giúp ta ít nhiều nắm bắt được nội dung của bài học hoặc toàn bộ nội dung tùy khả năng mỗi người.</a:t>
            </a:r>
          </a:p>
          <a:p>
            <a:endParaRPr lang="en-US" baseline="0" smtClean="0"/>
          </a:p>
          <a:p>
            <a:r>
              <a:rPr lang="vi-VN" smtClean="0"/>
              <a:t>Tốc độ xử lí của mắt nhanh hơn chúng ta tưởng rất nhiều, vì vậy để mắt đọc từng chữ là vô cùng lãng phí. Để tăng tốc độ đọc chúng ta không nên đọc từng chữ mà cần đọc nhiều chữ cùng một lúc.</a:t>
            </a:r>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25D9C75E-5ACC-4A36-8B73-BEE0BA7C5545}" type="slidenum">
              <a:rPr lang="en-US" smtClean="0"/>
              <a:t>5</a:t>
            </a:fld>
            <a:endParaRPr lang="en-US"/>
          </a:p>
        </p:txBody>
      </p:sp>
    </p:spTree>
    <p:extLst>
      <p:ext uri="{BB962C8B-B14F-4D97-AF65-F5344CB8AC3E}">
        <p14:creationId xmlns:p14="http://schemas.microsoft.com/office/powerpoint/2010/main" val="419207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C75E-5ACC-4A36-8B73-BEE0BA7C5545}" type="slidenum">
              <a:rPr lang="en-US" smtClean="0"/>
              <a:t>6</a:t>
            </a:fld>
            <a:endParaRPr lang="en-US"/>
          </a:p>
        </p:txBody>
      </p:sp>
    </p:spTree>
    <p:extLst>
      <p:ext uri="{BB962C8B-B14F-4D97-AF65-F5344CB8AC3E}">
        <p14:creationId xmlns:p14="http://schemas.microsoft.com/office/powerpoint/2010/main" val="245757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Tập</a:t>
            </a:r>
            <a:r>
              <a:rPr lang="en-US" baseline="0" smtClean="0"/>
              <a:t> trung : đơn giản là đừng có lơ là</a:t>
            </a:r>
          </a:p>
          <a:p>
            <a:endParaRPr lang="en-US" baseline="0" smtClean="0"/>
          </a:p>
          <a:p>
            <a:r>
              <a:rPr lang="en-US" baseline="0" smtClean="0"/>
              <a:t>Thoải mái : căng thẳng, áp lực sẽ làm giảm khả năng ghi nhớ và giảm cả sự tập trung.</a:t>
            </a:r>
          </a:p>
          <a:p>
            <a:endParaRPr lang="en-US" baseline="0" smtClean="0"/>
          </a:p>
          <a:p>
            <a:r>
              <a:rPr lang="en-US" smtClean="0"/>
              <a:t>Nhưng</a:t>
            </a:r>
            <a:r>
              <a:rPr lang="en-US" baseline="0" smtClean="0"/>
              <a:t> đừng thoải mái quá (4)</a:t>
            </a:r>
            <a:endParaRPr lang="en-US"/>
          </a:p>
        </p:txBody>
      </p:sp>
      <p:sp>
        <p:nvSpPr>
          <p:cNvPr id="4" name="Slide Number Placeholder 3"/>
          <p:cNvSpPr>
            <a:spLocks noGrp="1"/>
          </p:cNvSpPr>
          <p:nvPr>
            <p:ph type="sldNum" sz="quarter" idx="10"/>
          </p:nvPr>
        </p:nvSpPr>
        <p:spPr/>
        <p:txBody>
          <a:bodyPr/>
          <a:lstStyle/>
          <a:p>
            <a:fld id="{25D9C75E-5ACC-4A36-8B73-BEE0BA7C5545}" type="slidenum">
              <a:rPr lang="en-US" smtClean="0"/>
              <a:t>7</a:t>
            </a:fld>
            <a:endParaRPr lang="en-US"/>
          </a:p>
        </p:txBody>
      </p:sp>
    </p:spTree>
    <p:extLst>
      <p:ext uri="{BB962C8B-B14F-4D97-AF65-F5344CB8AC3E}">
        <p14:creationId xmlns:p14="http://schemas.microsoft.com/office/powerpoint/2010/main" val="104375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latin typeface="Times New Roman" panose="02020603050405020304" pitchFamily="18" charset="0"/>
                <a:cs typeface="Times New Roman" panose="02020603050405020304" pitchFamily="18" charset="0"/>
              </a:rPr>
              <a:t>Đọc trước nội dung bài học</a:t>
            </a:r>
            <a:r>
              <a:rPr lang="en-US" sz="1200" baseline="0" smtClean="0">
                <a:latin typeface="Times New Roman" panose="02020603050405020304" pitchFamily="18" charset="0"/>
                <a:cs typeface="Times New Roman" panose="02020603050405020304" pitchFamily="18" charset="0"/>
              </a:rPr>
              <a:t> : việc này giúp nắm bắt từ 30% ~ 50% đối với bài học sắp tới và có thể lên đến 70%~100% đối với những người thuộc dạng “ hơi bị giỏi “ hoặc “thiên tai”. Bởi vì đã nắm được một phần nên việc nắm bắt thêm kiến thức từ giảng viên sẽ dễ dàng hơn hoặc ít nhất là hiểu rõ hơn phần mình đã nắm.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smtClean="0">
                <a:latin typeface="Times New Roman" panose="02020603050405020304" pitchFamily="18" charset="0"/>
                <a:cs typeface="Times New Roman" panose="02020603050405020304" pitchFamily="18" charset="0"/>
              </a:rPr>
              <a:t>Ôn lại : ghi nhớ lại những phần đã hiểu và tìm hiểu thêm những phần chưa rõ. Việc này còn giúp khắc sâu hơn kiến thức đã học. Đừng quên thực hành thường xuyên, nó cũng là một cách để ôn lại rất tốt.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mtClean="0">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25D9C75E-5ACC-4A36-8B73-BEE0BA7C5545}" type="slidenum">
              <a:rPr lang="en-US" smtClean="0"/>
              <a:t>8</a:t>
            </a:fld>
            <a:endParaRPr lang="en-US"/>
          </a:p>
        </p:txBody>
      </p:sp>
    </p:spTree>
    <p:extLst>
      <p:ext uri="{BB962C8B-B14F-4D97-AF65-F5344CB8AC3E}">
        <p14:creationId xmlns:p14="http://schemas.microsoft.com/office/powerpoint/2010/main" val="406077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smtClean="0">
                <a:solidFill>
                  <a:schemeClr val="tx1"/>
                </a:solidFill>
                <a:effectLst/>
                <a:latin typeface="+mn-lt"/>
                <a:ea typeface="+mn-ea"/>
                <a:cs typeface="+mn-cs"/>
              </a:rPr>
              <a:t>Thảo luận giúp sinh viên nắm được cách trao đổi ý kiến trong nhóm, tích lũy kỹ năng thăm dò và thu thập các dữ kiện, dữ liệu trong việc giải quyết bất đồng. Ngoài ra, sinh viên còn có thể phát hiện ra những tố chất phát triển kỹ năng điều hành và lãnh đạo.</a:t>
            </a:r>
          </a:p>
          <a:p>
            <a:r>
              <a:rPr lang="vi-VN" smtClean="0"/>
              <a:t/>
            </a:r>
            <a:br>
              <a:rPr lang="vi-VN" smtClean="0"/>
            </a:br>
            <a:r>
              <a:rPr lang="en-US" smtClean="0"/>
              <a:t>Mặc</a:t>
            </a:r>
            <a:r>
              <a:rPr lang="en-US" baseline="0" smtClean="0"/>
              <a:t> dù là một kỹ năng nên có nhưng với một số sinh viên , kỹ năng này không thật sự cần thiết bởi nó dễ gây “chia rẽ nội bộ” và làm chậm tiến trình.</a:t>
            </a:r>
          </a:p>
          <a:p>
            <a:endParaRPr lang="en-US" baseline="0" smtClean="0"/>
          </a:p>
          <a:p>
            <a:endParaRPr lang="en-US" baseline="0" smtClean="0"/>
          </a:p>
          <a:p>
            <a:endParaRPr lang="en-US"/>
          </a:p>
        </p:txBody>
      </p:sp>
      <p:sp>
        <p:nvSpPr>
          <p:cNvPr id="4" name="Slide Number Placeholder 3"/>
          <p:cNvSpPr>
            <a:spLocks noGrp="1"/>
          </p:cNvSpPr>
          <p:nvPr>
            <p:ph type="sldNum" sz="quarter" idx="10"/>
          </p:nvPr>
        </p:nvSpPr>
        <p:spPr/>
        <p:txBody>
          <a:bodyPr/>
          <a:lstStyle/>
          <a:p>
            <a:fld id="{25D9C75E-5ACC-4A36-8B73-BEE0BA7C5545}" type="slidenum">
              <a:rPr lang="en-US" smtClean="0"/>
              <a:t>9</a:t>
            </a:fld>
            <a:endParaRPr lang="en-US"/>
          </a:p>
        </p:txBody>
      </p:sp>
    </p:spTree>
    <p:extLst>
      <p:ext uri="{BB962C8B-B14F-4D97-AF65-F5344CB8AC3E}">
        <p14:creationId xmlns:p14="http://schemas.microsoft.com/office/powerpoint/2010/main" val="77167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C75E-5ACC-4A36-8B73-BEE0BA7C5545}" type="slidenum">
              <a:rPr lang="en-US" smtClean="0"/>
              <a:t>12</a:t>
            </a:fld>
            <a:endParaRPr lang="en-US"/>
          </a:p>
        </p:txBody>
      </p:sp>
    </p:spTree>
    <p:extLst>
      <p:ext uri="{BB962C8B-B14F-4D97-AF65-F5344CB8AC3E}">
        <p14:creationId xmlns:p14="http://schemas.microsoft.com/office/powerpoint/2010/main" val="140836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134095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112494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418215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253137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974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390947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428533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155906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184072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BF6E7-D52D-485D-A1BF-C065B7896D18}"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363014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FBF6E7-D52D-485D-A1BF-C065B7896D18}"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131001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FBF6E7-D52D-485D-A1BF-C065B7896D18}"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131605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FBF6E7-D52D-485D-A1BF-C065B7896D18}"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250105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BF6E7-D52D-485D-A1BF-C065B7896D18}"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31738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BF6E7-D52D-485D-A1BF-C065B7896D18}"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114987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BF6E7-D52D-485D-A1BF-C065B7896D18}"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5752A-38EB-4501-949D-7626329EC181}" type="slidenum">
              <a:rPr lang="en-US" smtClean="0"/>
              <a:t>‹#›</a:t>
            </a:fld>
            <a:endParaRPr lang="en-US"/>
          </a:p>
        </p:txBody>
      </p:sp>
    </p:spTree>
    <p:extLst>
      <p:ext uri="{BB962C8B-B14F-4D97-AF65-F5344CB8AC3E}">
        <p14:creationId xmlns:p14="http://schemas.microsoft.com/office/powerpoint/2010/main" val="40093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FBF6E7-D52D-485D-A1BF-C065B7896D18}" type="datetimeFigureOut">
              <a:rPr lang="en-US" smtClean="0"/>
              <a:t>8/30/2017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B5752A-38EB-4501-949D-7626329EC181}" type="slidenum">
              <a:rPr lang="en-US" smtClean="0"/>
              <a:t>‹#›</a:t>
            </a:fld>
            <a:endParaRPr lang="en-US"/>
          </a:p>
        </p:txBody>
      </p:sp>
    </p:spTree>
    <p:extLst>
      <p:ext uri="{BB962C8B-B14F-4D97-AF65-F5344CB8AC3E}">
        <p14:creationId xmlns:p14="http://schemas.microsoft.com/office/powerpoint/2010/main" val="3924942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notes.viphat.work/activ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765" y="1124374"/>
            <a:ext cx="8311486" cy="1646302"/>
          </a:xfrm>
        </p:spPr>
        <p:txBody>
          <a:bodyPr/>
          <a:lstStyle/>
          <a:p>
            <a:pPr algn="ctr"/>
            <a:r>
              <a:rPr lang="en-US" smtClean="0">
                <a:solidFill>
                  <a:schemeClr val="accent4">
                    <a:lumMod val="75000"/>
                  </a:schemeClr>
                </a:solidFill>
                <a:latin typeface="Times New Roman" panose="02020603050405020304" pitchFamily="18" charset="0"/>
                <a:cs typeface="Times New Roman" panose="02020603050405020304" pitchFamily="18" charset="0"/>
              </a:rPr>
              <a:t>HỌC TẬP TÍCH CỰC</a:t>
            </a:r>
            <a:endParaRPr lang="en-US">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14652" y="4050832"/>
            <a:ext cx="8112228" cy="2316717"/>
          </a:xfrm>
        </p:spPr>
        <p:txBody>
          <a:bodyPr>
            <a:normAutofit lnSpcReduction="10000"/>
          </a:bodyPr>
          <a:lstStyle/>
          <a:p>
            <a:pPr algn="l"/>
            <a:r>
              <a:rPr lang="en-US" sz="2800" smtClean="0">
                <a:latin typeface="Times New Roman" panose="02020603050405020304" pitchFamily="18" charset="0"/>
                <a:cs typeface="Times New Roman" panose="02020603050405020304" pitchFamily="18" charset="0"/>
              </a:rPr>
              <a:t>Thực </a:t>
            </a:r>
            <a:r>
              <a:rPr lang="en-US" sz="2800" err="1" smtClean="0">
                <a:latin typeface="Times New Roman" panose="02020603050405020304" pitchFamily="18" charset="0"/>
                <a:cs typeface="Times New Roman" panose="02020603050405020304" pitchFamily="18" charset="0"/>
              </a:rPr>
              <a:t>hiện</a:t>
            </a:r>
            <a:r>
              <a:rPr lang="en-US" sz="2800" smtClean="0">
                <a:latin typeface="Times New Roman" panose="02020603050405020304" pitchFamily="18" charset="0"/>
                <a:cs typeface="Times New Roman" panose="02020603050405020304" pitchFamily="18" charset="0"/>
              </a:rPr>
              <a:t> : </a:t>
            </a:r>
          </a:p>
          <a:p>
            <a:pPr algn="l"/>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Võ </a:t>
            </a:r>
            <a:r>
              <a:rPr lang="en-US" sz="2800" err="1" smtClean="0">
                <a:latin typeface="Times New Roman" panose="02020603050405020304" pitchFamily="18" charset="0"/>
                <a:cs typeface="Times New Roman" panose="02020603050405020304" pitchFamily="18" charset="0"/>
              </a:rPr>
              <a:t>Nhật</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Khoa</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Nguyễn </a:t>
            </a:r>
            <a:r>
              <a:rPr lang="en-US" sz="2800" err="1" smtClean="0">
                <a:latin typeface="Times New Roman" panose="02020603050405020304" pitchFamily="18" charset="0"/>
                <a:cs typeface="Times New Roman" panose="02020603050405020304" pitchFamily="18" charset="0"/>
              </a:rPr>
              <a:t>Đức</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Tâm</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err="1" smtClean="0">
                <a:latin typeface="Times New Roman" panose="02020603050405020304" pitchFamily="18" charset="0"/>
                <a:cs typeface="Times New Roman" panose="02020603050405020304" pitchFamily="18" charset="0"/>
              </a:rPr>
              <a:t>Lớp</a:t>
            </a:r>
            <a:r>
              <a:rPr lang="en-US" sz="2800" smtClean="0">
                <a:latin typeface="Times New Roman" panose="02020603050405020304" pitchFamily="18" charset="0"/>
                <a:cs typeface="Times New Roman" panose="02020603050405020304" pitchFamily="18" charset="0"/>
              </a:rPr>
              <a:t> : DI16V7F2</a:t>
            </a:r>
            <a:endParaRPr lang="en-US" sz="2800">
              <a:latin typeface="Times New Roman" panose="02020603050405020304" pitchFamily="18" charset="0"/>
              <a:cs typeface="Times New Roman" panose="02020603050405020304" pitchFamily="18" charset="0"/>
            </a:endParaRPr>
          </a:p>
        </p:txBody>
      </p:sp>
      <p:pic>
        <p:nvPicPr>
          <p:cNvPr id="1026" name="Picture 2" descr="Image result for can tho universit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137" y="3986299"/>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a:latin typeface="Times New Roman" panose="02020603050405020304" pitchFamily="18" charset="0"/>
                <a:cs typeface="Times New Roman" panose="02020603050405020304" pitchFamily="18" charset="0"/>
              </a:rPr>
              <a:t>Học từ thất </a:t>
            </a:r>
            <a:r>
              <a:rPr lang="en-US" sz="6000" b="1" smtClean="0">
                <a:latin typeface="Times New Roman" panose="02020603050405020304" pitchFamily="18" charset="0"/>
                <a:cs typeface="Times New Roman" panose="02020603050405020304" pitchFamily="18" charset="0"/>
              </a:rPr>
              <a:t>bại</a:t>
            </a:r>
            <a:endParaRPr lang="en-US" sz="6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761579"/>
            <a:ext cx="8596668" cy="3880773"/>
          </a:xfrm>
        </p:spPr>
        <p:txBody>
          <a:bodyPr>
            <a:normAutofit/>
          </a:bodyPr>
          <a:lstStyle/>
          <a:p>
            <a:r>
              <a:rPr lang="en-US" sz="4000" smtClean="0">
                <a:latin typeface="Times New Roman" panose="02020603050405020304" pitchFamily="18" charset="0"/>
                <a:cs typeface="Times New Roman" panose="02020603050405020304" pitchFamily="18" charset="0"/>
              </a:rPr>
              <a:t>Thất bại là mẹ thành công. Đừng từ bỏ.</a:t>
            </a:r>
            <a:endParaRPr lang="en-US" sz="4000">
              <a:latin typeface="Times New Roman" panose="02020603050405020304" pitchFamily="18" charset="0"/>
              <a:cs typeface="Times New Roman" panose="02020603050405020304" pitchFamily="18" charset="0"/>
            </a:endParaRPr>
          </a:p>
        </p:txBody>
      </p:sp>
      <p:pic>
        <p:nvPicPr>
          <p:cNvPr id="5" name="Picture 2" descr="Image result for that bai la me thanh c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27" y="2678055"/>
            <a:ext cx="5618206" cy="417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0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latin typeface="Times New Roman" panose="02020603050405020304" pitchFamily="18" charset="0"/>
                <a:cs typeface="Times New Roman" panose="02020603050405020304" pitchFamily="18" charset="0"/>
              </a:rPr>
              <a:t>Lợi dụng thói quen</a:t>
            </a:r>
            <a:endParaRPr lang="en-US" sz="600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r>
              <a:rPr lang="en-US" sz="4000" smtClean="0">
                <a:latin typeface="Times New Roman" panose="02020603050405020304" pitchFamily="18" charset="0"/>
                <a:cs typeface="Times New Roman" panose="02020603050405020304" pitchFamily="18" charset="0"/>
              </a:rPr>
              <a:t>Dùng thói quen để học tập</a:t>
            </a:r>
            <a:endParaRPr lang="en-US" sz="4000">
              <a:latin typeface="Times New Roman" panose="02020603050405020304" pitchFamily="18" charset="0"/>
              <a:cs typeface="Times New Roman" panose="02020603050405020304" pitchFamily="18" charset="0"/>
            </a:endParaRPr>
          </a:p>
        </p:txBody>
      </p:sp>
      <p:pic>
        <p:nvPicPr>
          <p:cNvPr id="5124" name="Picture 4" descr="Image result for habit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030" y="2914650"/>
            <a:ext cx="410527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5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wipe(down)">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Kết quả hình ảnh cho cám ơn đã theo dõi"/>
          <p:cNvPicPr>
            <a:picLocks noChangeAspect="1" noChangeArrowheads="1"/>
          </p:cNvPicPr>
          <p:nvPr/>
        </p:nvPicPr>
        <p:blipFill>
          <a:blip r:embed="rId3">
            <a:clrChange>
              <a:clrFrom>
                <a:srgbClr val="F8F6F7"/>
              </a:clrFrom>
              <a:clrTo>
                <a:srgbClr val="F8F6F7">
                  <a:alpha val="0"/>
                </a:srgbClr>
              </a:clrTo>
            </a:clrChange>
            <a:extLst>
              <a:ext uri="{28A0092B-C50C-407E-A947-70E740481C1C}">
                <a14:useLocalDpi xmlns:a14="http://schemas.microsoft.com/office/drawing/2010/main" val="0"/>
              </a:ext>
            </a:extLst>
          </a:blip>
          <a:srcRect/>
          <a:stretch>
            <a:fillRect/>
          </a:stretch>
        </p:blipFill>
        <p:spPr bwMode="auto">
          <a:xfrm>
            <a:off x="853843" y="332509"/>
            <a:ext cx="8256906" cy="61926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7156" y="5070764"/>
            <a:ext cx="7315200" cy="646331"/>
          </a:xfrm>
          <a:prstGeom prst="rect">
            <a:avLst/>
          </a:prstGeom>
          <a:noFill/>
        </p:spPr>
        <p:txBody>
          <a:bodyPr wrap="square" rtlCol="0">
            <a:spAutoFit/>
          </a:bodyPr>
          <a:lstStyle/>
          <a:p>
            <a:r>
              <a:rPr lang="en-US"/>
              <a:t>Nguồn : </a:t>
            </a:r>
            <a:r>
              <a:rPr lang="en-US">
                <a:hlinkClick r:id="rId4"/>
              </a:rPr>
              <a:t>http://</a:t>
            </a:r>
            <a:r>
              <a:rPr lang="en-US" smtClean="0">
                <a:hlinkClick r:id="rId4"/>
              </a:rPr>
              <a:t>notes.viphat.work/active-learning</a:t>
            </a:r>
            <a:endParaRPr lang="en-US" smtClean="0"/>
          </a:p>
          <a:p>
            <a:endParaRPr lang="en-US"/>
          </a:p>
        </p:txBody>
      </p:sp>
    </p:spTree>
    <p:extLst>
      <p:ext uri="{BB962C8B-B14F-4D97-AF65-F5344CB8AC3E}">
        <p14:creationId xmlns:p14="http://schemas.microsoft.com/office/powerpoint/2010/main" val="126806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latin typeface="Times New Roman" panose="02020603050405020304" pitchFamily="18" charset="0"/>
                <a:cs typeface="Times New Roman" panose="02020603050405020304" pitchFamily="18" charset="0"/>
              </a:rPr>
              <a:t>Học tập tích cực ?</a:t>
            </a:r>
            <a:endParaRPr lang="en-US" sz="600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677334" y="1930400"/>
            <a:ext cx="9331190" cy="2045651"/>
          </a:xfrm>
        </p:spPr>
        <p:txBody>
          <a:bodyPr>
            <a:normAutofit/>
          </a:bodyPr>
          <a:lstStyle/>
          <a:p>
            <a:r>
              <a:rPr lang="en-US" sz="4000" smtClean="0">
                <a:latin typeface="Times New Roman" panose="02020603050405020304" pitchFamily="18" charset="0"/>
                <a:cs typeface="Times New Roman" panose="02020603050405020304" pitchFamily="18" charset="0"/>
              </a:rPr>
              <a:t>Sự chủ động của người học làm trọng tâm.</a:t>
            </a:r>
            <a:endParaRPr lang="en-US" sz="4000">
              <a:latin typeface="Times New Roman" panose="02020603050405020304" pitchFamily="18" charset="0"/>
              <a:cs typeface="Times New Roman" panose="02020603050405020304" pitchFamily="18" charset="0"/>
            </a:endParaRPr>
          </a:p>
        </p:txBody>
      </p:sp>
      <p:pic>
        <p:nvPicPr>
          <p:cNvPr id="5" name="Picture 2" descr="Image result for positive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092" y="2914650"/>
            <a:ext cx="394335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latin typeface="Times New Roman" panose="02020603050405020304" pitchFamily="18" charset="0"/>
                <a:cs typeface="Times New Roman" panose="02020603050405020304" pitchFamily="18" charset="0"/>
              </a:rPr>
              <a:t>Lợi ích.</a:t>
            </a:r>
            <a:endParaRPr lang="en-US" sz="6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260342"/>
            <a:ext cx="8596668" cy="3880773"/>
          </a:xfrm>
        </p:spPr>
        <p:txBody>
          <a:bodyPr>
            <a:normAutofit/>
          </a:bodyPr>
          <a:lstStyle/>
          <a:p>
            <a:r>
              <a:rPr lang="en-US" sz="4400" smtClean="0">
                <a:latin typeface="Times New Roman" panose="02020603050405020304" pitchFamily="18" charset="0"/>
                <a:cs typeface="Times New Roman" panose="02020603050405020304" pitchFamily="18" charset="0"/>
              </a:rPr>
              <a:t>Kiến thức tiếp thu được nhiều hơn.</a:t>
            </a:r>
          </a:p>
          <a:p>
            <a:r>
              <a:rPr lang="en-US" sz="4400" smtClean="0">
                <a:latin typeface="Times New Roman" panose="02020603050405020304" pitchFamily="18" charset="0"/>
                <a:cs typeface="Times New Roman" panose="02020603050405020304" pitchFamily="18" charset="0"/>
              </a:rPr>
              <a:t>Khám phá tiềm năng.</a:t>
            </a:r>
          </a:p>
          <a:p>
            <a:r>
              <a:rPr lang="en-US" sz="4400" smtClean="0">
                <a:latin typeface="Times New Roman" panose="02020603050405020304" pitchFamily="18" charset="0"/>
                <a:cs typeface="Times New Roman" panose="02020603050405020304" pitchFamily="18" charset="0"/>
              </a:rPr>
              <a:t>Tạo nên sự tự tin</a:t>
            </a:r>
          </a:p>
          <a:p>
            <a:endParaRPr lang="en-US" sz="44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4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latin typeface="Times New Roman" panose="02020603050405020304" pitchFamily="18" charset="0"/>
                <a:cs typeface="Times New Roman" panose="02020603050405020304" pitchFamily="18" charset="0"/>
              </a:rPr>
              <a:t>Phương </a:t>
            </a:r>
            <a:r>
              <a:rPr lang="en-US" sz="6000" smtClean="0">
                <a:latin typeface="Times New Roman" panose="02020603050405020304" pitchFamily="18" charset="0"/>
                <a:cs typeface="Times New Roman" panose="02020603050405020304" pitchFamily="18" charset="0"/>
              </a:rPr>
              <a:t>pháp</a:t>
            </a:r>
            <a:endParaRPr lang="en-US" sz="6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4800" smtClean="0">
                <a:latin typeface="Times New Roman" panose="02020603050405020304" pitchFamily="18" charset="0"/>
                <a:cs typeface="Times New Roman" panose="02020603050405020304" pitchFamily="18" charset="0"/>
              </a:rPr>
              <a:t>Học bằng cách đọc.</a:t>
            </a:r>
          </a:p>
          <a:p>
            <a:r>
              <a:rPr lang="en-US" sz="4800" smtClean="0">
                <a:latin typeface="Times New Roman" panose="02020603050405020304" pitchFamily="18" charset="0"/>
                <a:cs typeface="Times New Roman" panose="02020603050405020304" pitchFamily="18" charset="0"/>
              </a:rPr>
              <a:t>Học bằng cách đặt câu hỏi.</a:t>
            </a:r>
          </a:p>
          <a:p>
            <a:r>
              <a:rPr lang="en-US" sz="4800" smtClean="0">
                <a:latin typeface="Times New Roman" panose="02020603050405020304" pitchFamily="18" charset="0"/>
                <a:cs typeface="Times New Roman" panose="02020603050405020304" pitchFamily="18" charset="0"/>
              </a:rPr>
              <a:t>Lặp lại kiến thức.</a:t>
            </a:r>
          </a:p>
          <a:p>
            <a:r>
              <a:rPr lang="en-US" sz="4800" smtClean="0">
                <a:latin typeface="Times New Roman" panose="02020603050405020304" pitchFamily="18" charset="0"/>
                <a:cs typeface="Times New Roman" panose="02020603050405020304" pitchFamily="18" charset="0"/>
              </a:rPr>
              <a:t>Làm việc nhóm, tranh luận.</a:t>
            </a:r>
          </a:p>
          <a:p>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18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latin typeface="Times New Roman" panose="02020603050405020304" pitchFamily="18" charset="0"/>
                <a:cs typeface="Times New Roman" panose="02020603050405020304" pitchFamily="18" charset="0"/>
              </a:rPr>
              <a:t>Học bằng cách đọc</a:t>
            </a:r>
            <a:endParaRPr lang="en-US" sz="600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810722" y="2282063"/>
            <a:ext cx="4330805" cy="3693947"/>
          </a:xfrm>
        </p:spPr>
        <p:txBody>
          <a:bodyPr>
            <a:normAutofit fontScale="92500" lnSpcReduction="10000"/>
          </a:bodyPr>
          <a:lstStyle/>
          <a:p>
            <a:r>
              <a:rPr lang="en-US" sz="4400" smtClean="0">
                <a:latin typeface="Times New Roman" panose="02020603050405020304" pitchFamily="18" charset="0"/>
                <a:cs typeface="Times New Roman" panose="02020603050405020304" pitchFamily="18" charset="0"/>
              </a:rPr>
              <a:t>Sách là kho tàng trí tuệ của con người.</a:t>
            </a:r>
          </a:p>
          <a:p>
            <a:r>
              <a:rPr lang="en-US" sz="4000">
                <a:latin typeface="Times New Roman" panose="02020603050405020304" pitchFamily="18" charset="0"/>
                <a:cs typeface="Times New Roman" panose="02020603050405020304" pitchFamily="18" charset="0"/>
              </a:rPr>
              <a:t>Đọc :</a:t>
            </a:r>
          </a:p>
          <a:p>
            <a:pPr lvl="2"/>
            <a:r>
              <a:rPr lang="en-US" sz="3600">
                <a:latin typeface="Times New Roman" panose="02020603050405020304" pitchFamily="18" charset="0"/>
                <a:cs typeface="Times New Roman" panose="02020603050405020304" pitchFamily="18" charset="0"/>
              </a:rPr>
              <a:t>Phân loại tài liệu.</a:t>
            </a:r>
          </a:p>
          <a:p>
            <a:pPr lvl="2"/>
            <a:r>
              <a:rPr lang="en-US" sz="3600">
                <a:latin typeface="Times New Roman" panose="02020603050405020304" pitchFamily="18" charset="0"/>
                <a:cs typeface="Times New Roman" panose="02020603050405020304" pitchFamily="18" charset="0"/>
              </a:rPr>
              <a:t>Tăng tốc độ đọc.</a:t>
            </a:r>
          </a:p>
          <a:p>
            <a:endParaRPr lang="en-US" sz="4400">
              <a:latin typeface="Times New Roman" panose="02020603050405020304" pitchFamily="18" charset="0"/>
              <a:cs typeface="Times New Roman" panose="02020603050405020304" pitchFamily="18" charset="0"/>
            </a:endParaRPr>
          </a:p>
        </p:txBody>
      </p:sp>
      <p:pic>
        <p:nvPicPr>
          <p:cNvPr id="2052" name="Picture 4" descr="Image result for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90" y="2282063"/>
            <a:ext cx="5295332" cy="353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9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latin typeface="Times New Roman" panose="02020603050405020304" pitchFamily="18" charset="0"/>
                <a:cs typeface="Times New Roman" panose="02020603050405020304" pitchFamily="18" charset="0"/>
              </a:rPr>
              <a:t>Đặt câu hỏi</a:t>
            </a:r>
            <a:endParaRPr lang="en-US" sz="6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1930400"/>
            <a:ext cx="9414318" cy="3880773"/>
          </a:xfrm>
        </p:spPr>
        <p:txBody>
          <a:bodyPr>
            <a:normAutofit/>
          </a:bodyPr>
          <a:lstStyle/>
          <a:p>
            <a:r>
              <a:rPr lang="en-US" sz="3600" smtClean="0">
                <a:solidFill>
                  <a:schemeClr val="tx1"/>
                </a:solidFill>
                <a:latin typeface="Times New Roman" panose="02020603050405020304" pitchFamily="18" charset="0"/>
                <a:cs typeface="Times New Roman" panose="02020603050405020304" pitchFamily="18" charset="0"/>
              </a:rPr>
              <a:t>Không hiểu ?. Hỏi ngay và </a:t>
            </a:r>
            <a:r>
              <a:rPr lang="en-US" sz="3600" smtClean="0">
                <a:solidFill>
                  <a:schemeClr val="tx1"/>
                </a:solidFill>
                <a:latin typeface="Times New Roman" panose="02020603050405020304" pitchFamily="18" charset="0"/>
                <a:cs typeface="Times New Roman" panose="02020603050405020304" pitchFamily="18" charset="0"/>
              </a:rPr>
              <a:t>luôn, </a:t>
            </a:r>
            <a:r>
              <a:rPr lang="en-US" sz="3600" smtClean="0">
                <a:solidFill>
                  <a:schemeClr val="tx1"/>
                </a:solidFill>
                <a:latin typeface="Times New Roman" panose="02020603050405020304" pitchFamily="18" charset="0"/>
                <a:cs typeface="Times New Roman" panose="02020603050405020304" pitchFamily="18" charset="0"/>
              </a:rPr>
              <a:t>đừng im lặng.</a:t>
            </a:r>
          </a:p>
        </p:txBody>
      </p:sp>
      <p:pic>
        <p:nvPicPr>
          <p:cNvPr id="3074" name="Picture 2" descr="Image result for make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526" y="2884515"/>
            <a:ext cx="4887884" cy="366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1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63686" y="713926"/>
            <a:ext cx="6665162" cy="4567758"/>
          </a:xfrm>
        </p:spPr>
        <p:txBody>
          <a:bodyPr>
            <a:normAutofit/>
          </a:bodyPr>
          <a:lstStyle/>
          <a:p>
            <a:r>
              <a:rPr lang="en-US" sz="4400" smtClean="0">
                <a:latin typeface="Times New Roman" panose="02020603050405020304" pitchFamily="18" charset="0"/>
                <a:cs typeface="Times New Roman" panose="02020603050405020304" pitchFamily="18" charset="0"/>
              </a:rPr>
              <a:t>Tập trung vào bài học</a:t>
            </a:r>
          </a:p>
          <a:p>
            <a:r>
              <a:rPr lang="en-US" sz="4400" smtClean="0">
                <a:latin typeface="Times New Roman" panose="02020603050405020304" pitchFamily="18" charset="0"/>
                <a:cs typeface="Times New Roman" panose="02020603050405020304" pitchFamily="18" charset="0"/>
              </a:rPr>
              <a:t>Thoải </a:t>
            </a:r>
            <a:r>
              <a:rPr lang="en-US" sz="4400">
                <a:latin typeface="Times New Roman" panose="02020603050405020304" pitchFamily="18" charset="0"/>
                <a:cs typeface="Times New Roman" panose="02020603050405020304" pitchFamily="18" charset="0"/>
              </a:rPr>
              <a:t>mái khi </a:t>
            </a:r>
            <a:r>
              <a:rPr lang="en-US" sz="4400" smtClean="0">
                <a:latin typeface="Times New Roman" panose="02020603050405020304" pitchFamily="18" charset="0"/>
                <a:cs typeface="Times New Roman" panose="02020603050405020304" pitchFamily="18" charset="0"/>
              </a:rPr>
              <a:t>học</a:t>
            </a:r>
            <a:endParaRPr lang="en-US" sz="4400">
              <a:latin typeface="Times New Roman" panose="02020603050405020304" pitchFamily="18" charset="0"/>
              <a:cs typeface="Times New Roman" panose="02020603050405020304" pitchFamily="18" charset="0"/>
            </a:endParaRPr>
          </a:p>
          <a:p>
            <a:endParaRPr lang="en-US" sz="4400">
              <a:latin typeface="Times New Roman" panose="02020603050405020304" pitchFamily="18" charset="0"/>
              <a:cs typeface="Times New Roman" panose="02020603050405020304" pitchFamily="18" charset="0"/>
            </a:endParaRPr>
          </a:p>
        </p:txBody>
      </p:sp>
      <p:pic>
        <p:nvPicPr>
          <p:cNvPr id="4100" name="Picture 4" descr="Kết quả hình ảnh cho concent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86" y="2686086"/>
            <a:ext cx="573405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Kết quả hình ảnh cho relaxed c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110" y="2652893"/>
            <a:ext cx="5781201" cy="393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9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heel(1)">
                                      <p:cBhvr>
                                        <p:cTn id="13" dur="20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3593"/>
            <a:ext cx="8596668" cy="955445"/>
          </a:xfrm>
        </p:spPr>
        <p:txBody>
          <a:bodyPr>
            <a:normAutofit fontScale="90000"/>
          </a:bodyPr>
          <a:lstStyle/>
          <a:p>
            <a:r>
              <a:rPr lang="en-US" sz="6000" smtClean="0">
                <a:latin typeface="Times New Roman" panose="02020603050405020304" pitchFamily="18" charset="0"/>
                <a:cs typeface="Times New Roman" panose="02020603050405020304" pitchFamily="18" charset="0"/>
              </a:rPr>
              <a:t>Tái </a:t>
            </a:r>
            <a:r>
              <a:rPr lang="en-US" sz="6000">
                <a:latin typeface="Times New Roman" panose="02020603050405020304" pitchFamily="18" charset="0"/>
                <a:cs typeface="Times New Roman" panose="02020603050405020304" pitchFamily="18" charset="0"/>
              </a:rPr>
              <a:t>lập </a:t>
            </a:r>
            <a:r>
              <a:rPr lang="en-US" sz="6000" smtClean="0">
                <a:latin typeface="Times New Roman" panose="02020603050405020304" pitchFamily="18" charset="0"/>
                <a:cs typeface="Times New Roman" panose="02020603050405020304" pitchFamily="18" charset="0"/>
              </a:rPr>
              <a:t>kiến thức</a:t>
            </a:r>
            <a:endParaRPr lang="en-US" sz="6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3712" y="1445694"/>
            <a:ext cx="8596668" cy="3880773"/>
          </a:xfrm>
        </p:spPr>
        <p:txBody>
          <a:bodyPr>
            <a:normAutofit/>
          </a:bodyPr>
          <a:lstStyle/>
          <a:p>
            <a:r>
              <a:rPr lang="en-US" sz="3600" err="1" smtClean="0">
                <a:latin typeface="Times New Roman" panose="02020603050405020304" pitchFamily="18" charset="0"/>
                <a:cs typeface="Times New Roman" panose="02020603050405020304" pitchFamily="18" charset="0"/>
              </a:rPr>
              <a:t>Đọc</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trước</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nội</a:t>
            </a:r>
            <a:r>
              <a:rPr lang="en-US" sz="3600" smtClean="0">
                <a:latin typeface="Times New Roman" panose="02020603050405020304" pitchFamily="18" charset="0"/>
                <a:cs typeface="Times New Roman" panose="02020603050405020304" pitchFamily="18" charset="0"/>
              </a:rPr>
              <a:t> dung </a:t>
            </a:r>
            <a:r>
              <a:rPr lang="en-US" sz="3600" err="1" smtClean="0">
                <a:latin typeface="Times New Roman" panose="02020603050405020304" pitchFamily="18" charset="0"/>
                <a:cs typeface="Times New Roman" panose="02020603050405020304" pitchFamily="18" charset="0"/>
              </a:rPr>
              <a:t>bài</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học</a:t>
            </a:r>
            <a:r>
              <a:rPr lang="en-US" sz="3600" smtClean="0">
                <a:latin typeface="Times New Roman" panose="02020603050405020304" pitchFamily="18" charset="0"/>
                <a:cs typeface="Times New Roman" panose="02020603050405020304" pitchFamily="18" charset="0"/>
              </a:rPr>
              <a:t>.</a:t>
            </a:r>
          </a:p>
          <a:p>
            <a:r>
              <a:rPr lang="en-US" sz="3600" err="1" smtClean="0">
                <a:latin typeface="Times New Roman" panose="02020603050405020304" pitchFamily="18" charset="0"/>
                <a:cs typeface="Times New Roman" panose="02020603050405020304" pitchFamily="18" charset="0"/>
              </a:rPr>
              <a:t>Ôn</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lại</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càng</a:t>
            </a:r>
            <a:r>
              <a:rPr lang="en-US" sz="3600" smtClean="0">
                <a:latin typeface="Times New Roman" panose="02020603050405020304" pitchFamily="18" charset="0"/>
                <a:cs typeface="Times New Roman" panose="02020603050405020304" pitchFamily="18" charset="0"/>
              </a:rPr>
              <a:t> thường xuyên.</a:t>
            </a:r>
            <a:endParaRPr lang="en-US" sz="3600">
              <a:latin typeface="Times New Roman" panose="02020603050405020304" pitchFamily="18" charset="0"/>
              <a:cs typeface="Times New Roman" panose="02020603050405020304" pitchFamily="18" charset="0"/>
            </a:endParaRPr>
          </a:p>
        </p:txBody>
      </p:sp>
      <p:pic>
        <p:nvPicPr>
          <p:cNvPr id="3078" name="Picture 6" descr="Kết quả hình ảnh cho chuản bị bài"/>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94418" y="2731655"/>
            <a:ext cx="47625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randombar(horizontal)">
                                      <p:cBhvr>
                                        <p:cTn id="2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4825" y="232036"/>
            <a:ext cx="8596668" cy="3880773"/>
          </a:xfrm>
        </p:spPr>
        <p:txBody>
          <a:bodyPr>
            <a:normAutofit/>
          </a:bodyPr>
          <a:lstStyle/>
          <a:p>
            <a:pPr marL="0" indent="0">
              <a:buNone/>
            </a:pPr>
            <a:r>
              <a:rPr lang="en-US" sz="4400" b="1">
                <a:solidFill>
                  <a:schemeClr val="accent1"/>
                </a:solidFill>
                <a:latin typeface="Times New Roman" panose="02020603050405020304" pitchFamily="18" charset="0"/>
                <a:cs typeface="Times New Roman" panose="02020603050405020304" pitchFamily="18" charset="0"/>
              </a:rPr>
              <a:t>L</a:t>
            </a:r>
            <a:r>
              <a:rPr lang="en-US" sz="4400" b="1" smtClean="0">
                <a:solidFill>
                  <a:schemeClr val="accent1"/>
                </a:solidFill>
                <a:latin typeface="Times New Roman" panose="02020603050405020304" pitchFamily="18" charset="0"/>
                <a:cs typeface="Times New Roman" panose="02020603050405020304" pitchFamily="18" charset="0"/>
              </a:rPr>
              <a:t>àm </a:t>
            </a:r>
            <a:r>
              <a:rPr lang="en-US" sz="4400" b="1">
                <a:solidFill>
                  <a:schemeClr val="accent1"/>
                </a:solidFill>
                <a:latin typeface="Times New Roman" panose="02020603050405020304" pitchFamily="18" charset="0"/>
                <a:cs typeface="Times New Roman" panose="02020603050405020304" pitchFamily="18" charset="0"/>
              </a:rPr>
              <a:t>việc </a:t>
            </a:r>
            <a:r>
              <a:rPr lang="en-US" sz="4400" b="1" smtClean="0">
                <a:solidFill>
                  <a:schemeClr val="accent1"/>
                </a:solidFill>
                <a:latin typeface="Times New Roman" panose="02020603050405020304" pitchFamily="18" charset="0"/>
                <a:cs typeface="Times New Roman" panose="02020603050405020304" pitchFamily="18" charset="0"/>
              </a:rPr>
              <a:t>nhóm và tranh luận</a:t>
            </a:r>
            <a:r>
              <a:rPr lang="en-US" sz="4400">
                <a:solidFill>
                  <a:schemeClr val="accent1"/>
                </a:solidFill>
                <a:latin typeface="Times New Roman" panose="02020603050405020304" pitchFamily="18" charset="0"/>
                <a:cs typeface="Times New Roman" panose="02020603050405020304" pitchFamily="18" charset="0"/>
              </a:rPr>
              <a:t/>
            </a:r>
            <a:br>
              <a:rPr lang="en-US" sz="4400">
                <a:solidFill>
                  <a:schemeClr val="accent1"/>
                </a:solidFill>
                <a:latin typeface="Times New Roman" panose="02020603050405020304" pitchFamily="18" charset="0"/>
                <a:cs typeface="Times New Roman" panose="02020603050405020304" pitchFamily="18" charset="0"/>
              </a:rPr>
            </a:br>
            <a:endParaRPr lang="en-US" sz="4400">
              <a:solidFill>
                <a:schemeClr val="accent1"/>
              </a:solidFill>
              <a:latin typeface="Times New Roman" panose="02020603050405020304" pitchFamily="18" charset="0"/>
              <a:cs typeface="Times New Roman" panose="02020603050405020304" pitchFamily="18" charset="0"/>
            </a:endParaRPr>
          </a:p>
        </p:txBody>
      </p:sp>
      <p:pic>
        <p:nvPicPr>
          <p:cNvPr id="6150" name="Picture 6" descr="Kết quả hình ảnh cho group study an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43" y="1446415"/>
            <a:ext cx="8063618" cy="541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TotalTime>
  <Words>509</Words>
  <Application>Microsoft Office PowerPoint</Application>
  <PresentationFormat>Widescreen</PresentationFormat>
  <Paragraphs>56</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Trebuchet MS</vt:lpstr>
      <vt:lpstr>Wingdings 3</vt:lpstr>
      <vt:lpstr>Facet</vt:lpstr>
      <vt:lpstr>HỌC TẬP TÍCH CỰC</vt:lpstr>
      <vt:lpstr>Học tập tích cực ?</vt:lpstr>
      <vt:lpstr>Lợi ích.</vt:lpstr>
      <vt:lpstr>Phương pháp</vt:lpstr>
      <vt:lpstr>Học bằng cách đọc</vt:lpstr>
      <vt:lpstr>Đặt câu hỏi</vt:lpstr>
      <vt:lpstr>PowerPoint Presentation</vt:lpstr>
      <vt:lpstr>Tái lập kiến thức</vt:lpstr>
      <vt:lpstr>PowerPoint Presentation</vt:lpstr>
      <vt:lpstr>Học từ thất bại</vt:lpstr>
      <vt:lpstr>Lợi dụng thói quen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PHÁP HỌC TỐT</dc:title>
  <dc:creator>Kagami</dc:creator>
  <cp:lastModifiedBy>nghi</cp:lastModifiedBy>
  <cp:revision>28</cp:revision>
  <dcterms:created xsi:type="dcterms:W3CDTF">2017-08-17T03:17:57Z</dcterms:created>
  <dcterms:modified xsi:type="dcterms:W3CDTF">2017-08-30T11:30:06Z</dcterms:modified>
</cp:coreProperties>
</file>